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9" r:id="rId3"/>
    <p:sldId id="260" r:id="rId4"/>
    <p:sldId id="267" r:id="rId5"/>
    <p:sldId id="268" r:id="rId6"/>
    <p:sldId id="257" r:id="rId7"/>
    <p:sldId id="258" r:id="rId8"/>
    <p:sldId id="263" r:id="rId9"/>
    <p:sldId id="262" r:id="rId10"/>
    <p:sldId id="261" r:id="rId11"/>
    <p:sldId id="264" r:id="rId12"/>
    <p:sldId id="265" r:id="rId13"/>
    <p:sldId id="266" r:id="rId14"/>
  </p:sldIdLst>
  <p:sldSz cx="9144000" cy="6858000" type="screen4x3"/>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575" autoAdjust="0"/>
  </p:normalViewPr>
  <p:slideViewPr>
    <p:cSldViewPr>
      <p:cViewPr varScale="1">
        <p:scale>
          <a:sx n="68" d="100"/>
          <a:sy n="68" d="100"/>
        </p:scale>
        <p:origin x="-1422" y="-102"/>
      </p:cViewPr>
      <p:guideLst>
        <p:guide orient="horz" pos="2160"/>
        <p:guide pos="2880"/>
      </p:guideLst>
    </p:cSldViewPr>
  </p:slideViewPr>
  <p:outlineViewPr>
    <p:cViewPr>
      <p:scale>
        <a:sx n="33" d="100"/>
        <a:sy n="33" d="100"/>
      </p:scale>
      <p:origin x="48" y="694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13CCF17-F404-46E5-9634-D5E3370C9609}" type="datetimeFigureOut">
              <a:rPr lang="en-US" smtClean="0"/>
              <a:t>11/6/2012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2904A19-FEA2-4F1A-B289-6857E033B3C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3CCF17-F404-46E5-9634-D5E3370C9609}"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04A19-FEA2-4F1A-B289-6857E033B3C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3CCF17-F404-46E5-9634-D5E3370C9609}"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04A19-FEA2-4F1A-B289-6857E033B3C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3CCF17-F404-46E5-9634-D5E3370C9609}"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04A19-FEA2-4F1A-B289-6857E033B3C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13CCF17-F404-46E5-9634-D5E3370C9609}"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04A19-FEA2-4F1A-B289-6857E033B3C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13CCF17-F404-46E5-9634-D5E3370C9609}" type="datetimeFigureOut">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04A19-FEA2-4F1A-B289-6857E033B3C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13CCF17-F404-46E5-9634-D5E3370C9609}" type="datetimeFigureOut">
              <a:rPr lang="en-US" smtClean="0"/>
              <a:t>11/6/2012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904A19-FEA2-4F1A-B289-6857E033B3C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13CCF17-F404-46E5-9634-D5E3370C9609}" type="datetimeFigureOut">
              <a:rPr lang="en-US" smtClean="0"/>
              <a:t>11/6/2012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904A19-FEA2-4F1A-B289-6857E033B3C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3CCF17-F404-46E5-9634-D5E3370C9609}" type="datetimeFigureOut">
              <a:rPr lang="en-US" smtClean="0"/>
              <a:t>11/6/2012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904A19-FEA2-4F1A-B289-6857E033B3C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13CCF17-F404-46E5-9634-D5E3370C9609}" type="datetimeFigureOut">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04A19-FEA2-4F1A-B289-6857E033B3C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13CCF17-F404-46E5-9634-D5E3370C9609}" type="datetimeFigureOut">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2904A19-FEA2-4F1A-B289-6857E033B3CE}"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13CCF17-F404-46E5-9634-D5E3370C9609}" type="datetimeFigureOut">
              <a:rPr lang="en-US" smtClean="0"/>
              <a:t>11/6/2012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2904A19-FEA2-4F1A-B289-6857E033B3CE}"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myshopping.com.au/PT--2_Desktop_Computers?Find=hp%20t410%20all-in-on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Integrated Sustainability</a:t>
            </a:r>
            <a:endParaRPr lang="en-US" dirty="0"/>
          </a:p>
        </p:txBody>
      </p:sp>
      <p:sp>
        <p:nvSpPr>
          <p:cNvPr id="3" name="Subtitle 2"/>
          <p:cNvSpPr>
            <a:spLocks noGrp="1"/>
          </p:cNvSpPr>
          <p:nvPr>
            <p:ph type="subTitle" idx="1"/>
          </p:nvPr>
        </p:nvSpPr>
        <p:spPr>
          <a:xfrm>
            <a:off x="1115616" y="3228536"/>
            <a:ext cx="7272480" cy="1752600"/>
          </a:xfrm>
        </p:spPr>
        <p:txBody>
          <a:bodyPr>
            <a:normAutofit/>
          </a:bodyPr>
          <a:lstStyle/>
          <a:p>
            <a:r>
              <a:rPr lang="en-AU" dirty="0">
                <a:solidFill>
                  <a:schemeClr val="accent4">
                    <a:lumMod val="60000"/>
                    <a:lumOff val="40000"/>
                  </a:schemeClr>
                </a:solidFill>
              </a:rPr>
              <a:t>Project - Thin client network for a small school using Recycled PC as thin client  &lt;$</a:t>
            </a:r>
            <a:r>
              <a:rPr lang="en-AU" dirty="0" smtClean="0">
                <a:solidFill>
                  <a:schemeClr val="accent4">
                    <a:lumMod val="60000"/>
                    <a:lumOff val="40000"/>
                  </a:schemeClr>
                </a:solidFill>
              </a:rPr>
              <a:t>100</a:t>
            </a:r>
          </a:p>
          <a:p>
            <a:r>
              <a:rPr lang="en-AU" dirty="0" smtClean="0">
                <a:solidFill>
                  <a:schemeClr val="accent4">
                    <a:lumMod val="60000"/>
                    <a:lumOff val="40000"/>
                  </a:schemeClr>
                </a:solidFill>
              </a:rPr>
              <a:t>By Madhavi Vankayalapati</a:t>
            </a:r>
            <a:endParaRPr lang="en-US" dirty="0">
              <a:solidFill>
                <a:schemeClr val="accent4">
                  <a:lumMod val="60000"/>
                  <a:lumOff val="40000"/>
                </a:schemeClr>
              </a:solidFill>
            </a:endParaRPr>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800" advTm="10000">
        <p:circle/>
      </p:transition>
    </mc:Choice>
    <mc:Fallback>
      <p:transition spd="slow" advTm="10000">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92D050"/>
                </a:solidFill>
              </a:rPr>
              <a:t>Printing</a:t>
            </a:r>
            <a:endParaRPr lang="en-US" dirty="0">
              <a:solidFill>
                <a:srgbClr val="92D050"/>
              </a:solidFill>
            </a:endParaRPr>
          </a:p>
        </p:txBody>
      </p:sp>
      <p:sp>
        <p:nvSpPr>
          <p:cNvPr id="3" name="Content Placeholder 2"/>
          <p:cNvSpPr>
            <a:spLocks noGrp="1"/>
          </p:cNvSpPr>
          <p:nvPr>
            <p:ph idx="1"/>
          </p:nvPr>
        </p:nvSpPr>
        <p:spPr/>
        <p:txBody>
          <a:bodyPr>
            <a:normAutofit fontScale="92500" lnSpcReduction="20000"/>
          </a:bodyPr>
          <a:lstStyle/>
          <a:p>
            <a:pPr>
              <a:buNone/>
            </a:pPr>
            <a:endParaRPr lang="en-US" dirty="0"/>
          </a:p>
          <a:p>
            <a:pPr marL="0" indent="0">
              <a:buNone/>
            </a:pPr>
            <a:r>
              <a:rPr lang="en-AU" dirty="0" smtClean="0"/>
              <a:t> </a:t>
            </a:r>
            <a:r>
              <a:rPr lang="en-AU" sz="3500" dirty="0" smtClean="0">
                <a:solidFill>
                  <a:srgbClr val="FF0000"/>
                </a:solidFill>
              </a:rPr>
              <a:t>local Printing </a:t>
            </a:r>
            <a:endParaRPr lang="en-US" sz="3500" dirty="0">
              <a:solidFill>
                <a:srgbClr val="FF0000"/>
              </a:solidFill>
            </a:endParaRPr>
          </a:p>
          <a:p>
            <a:r>
              <a:rPr lang="en-AU" dirty="0">
                <a:solidFill>
                  <a:srgbClr val="FFC000"/>
                </a:solidFill>
              </a:rPr>
              <a:t>Making sure to avoid Local Printing in the building</a:t>
            </a:r>
            <a:endParaRPr lang="en-US" dirty="0">
              <a:solidFill>
                <a:srgbClr val="FFC000"/>
              </a:solidFill>
            </a:endParaRPr>
          </a:p>
          <a:p>
            <a:r>
              <a:rPr lang="en-AU" dirty="0">
                <a:solidFill>
                  <a:srgbClr val="FFC000"/>
                </a:solidFill>
              </a:rPr>
              <a:t>All staff and students should be Trained for how can avoid local printing and wasting paper and minimise energy.  </a:t>
            </a:r>
            <a:endParaRPr lang="en-US" dirty="0">
              <a:solidFill>
                <a:srgbClr val="FFC000"/>
              </a:solidFill>
            </a:endParaRPr>
          </a:p>
          <a:p>
            <a:r>
              <a:rPr lang="en-AU" dirty="0">
                <a:solidFill>
                  <a:srgbClr val="FFC000"/>
                </a:solidFill>
              </a:rPr>
              <a:t>Current colour printing is minimal with an ink jet printer approx. 2 years old. This printer is to be disposed as the current costs are unacceptable and all colour printing to be out sourced.</a:t>
            </a:r>
            <a:endParaRPr lang="en-US" dirty="0">
              <a:solidFill>
                <a:srgbClr val="FFC000"/>
              </a:solidFill>
            </a:endParaRPr>
          </a:p>
          <a:p>
            <a:r>
              <a:rPr lang="en-AU" dirty="0">
                <a:solidFill>
                  <a:srgbClr val="FFC000"/>
                </a:solidFill>
              </a:rPr>
              <a:t>A review at the end of life for the current mono printer will take place as to the purchase of a colour/mono printer option.</a:t>
            </a:r>
            <a:endParaRPr lang="en-US" dirty="0">
              <a:solidFill>
                <a:srgbClr val="FFC000"/>
              </a:solidFill>
            </a:endParaRPr>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400" advTm="10000">
        <p14:doors dir="vert"/>
      </p:transition>
    </mc:Choice>
    <mc:Fallback>
      <p:transition spd="slow" advTm="10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fontScale="90000"/>
          </a:bodyPr>
          <a:lstStyle/>
          <a:p>
            <a:r>
              <a:rPr lang="en-AU" dirty="0" smtClean="0"/>
              <a:t>Recommendation for HP Printers</a:t>
            </a:r>
            <a:endParaRPr lang="en-US" dirty="0"/>
          </a:p>
        </p:txBody>
      </p:sp>
      <p:sp>
        <p:nvSpPr>
          <p:cNvPr id="3" name="Content Placeholder 2"/>
          <p:cNvSpPr>
            <a:spLocks noGrp="1"/>
          </p:cNvSpPr>
          <p:nvPr>
            <p:ph idx="1"/>
          </p:nvPr>
        </p:nvSpPr>
        <p:spPr>
          <a:xfrm>
            <a:off x="457200" y="1412776"/>
            <a:ext cx="8229600" cy="4911824"/>
          </a:xfrm>
        </p:spPr>
        <p:txBody>
          <a:bodyPr/>
          <a:lstStyle/>
          <a:p>
            <a:r>
              <a:rPr lang="en-AU" dirty="0" smtClean="0"/>
              <a:t>There is new HP Printers released in the market for more efficient printing purpose</a:t>
            </a:r>
            <a:r>
              <a:rPr lang="en-AU" dirty="0" smtClean="0"/>
              <a:t>.</a:t>
            </a:r>
          </a:p>
          <a:p>
            <a:pPr marL="0" indent="0">
              <a:buNone/>
            </a:pPr>
            <a:r>
              <a:rPr lang="en-US" dirty="0"/>
              <a:t>http://www8.hp.com/au/en/products/printers/product-detail.html?oid=2512339</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3140968"/>
            <a:ext cx="4514850" cy="339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1600" advTm="10000">
        <p:blinds dir="vert"/>
      </p:transition>
    </mc:Choice>
    <mc:Fallback>
      <p:transition spd="slow" advTm="10000">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2">
                    <a:lumMod val="75000"/>
                  </a:schemeClr>
                </a:solidFill>
              </a:rPr>
              <a:t>Printing</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fontScale="92500" lnSpcReduction="10000"/>
          </a:bodyPr>
          <a:lstStyle/>
          <a:p>
            <a:r>
              <a:rPr lang="en-AU" dirty="0"/>
              <a:t>Out sourcing of the printing will reduce the hours the printer is not in standby mode thus reducing power consumption that along with its non-toxic inks which fit environment best practice guidelines. The ink usage would also be reduced saving money.</a:t>
            </a:r>
            <a:endParaRPr lang="en-US" dirty="0"/>
          </a:p>
          <a:p>
            <a:r>
              <a:rPr lang="en-AU" dirty="0"/>
              <a:t> </a:t>
            </a:r>
            <a:endParaRPr lang="en-US" dirty="0"/>
          </a:p>
          <a:p>
            <a:r>
              <a:rPr lang="en-AU" dirty="0"/>
              <a:t>The HP t410 All-in-one units have a very low standby power usage, but that coupled with a timer that ceases all power overnight will see more savings in power usage. </a:t>
            </a:r>
            <a:endParaRPr lang="en-US" dirty="0"/>
          </a:p>
          <a:p>
            <a:r>
              <a:rPr lang="en-AU" dirty="0"/>
              <a:t> </a:t>
            </a:r>
            <a:endParaRPr lang="en-US" dirty="0"/>
          </a:p>
          <a:p>
            <a:r>
              <a:rPr lang="en-AU" u="sng" dirty="0">
                <a:hlinkClick r:id="rId2"/>
              </a:rPr>
              <a:t>http://www.myshopping.com.au/PT--2_Desktop_Computers?Find=hp%20t410%20all-in-one</a:t>
            </a:r>
            <a:endParaRPr lang="en-US" dirty="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400" advTm="10000">
        <p14:honeycomb/>
      </p:transition>
    </mc:Choice>
    <mc:Fallback>
      <p:transition spd="slow" advTm="10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2">
                    <a:lumMod val="75000"/>
                  </a:schemeClr>
                </a:solidFill>
              </a:rPr>
              <a:t>Power saving</a:t>
            </a:r>
            <a:endParaRPr lang="en-US" dirty="0">
              <a:solidFill>
                <a:schemeClr val="accent2">
                  <a:lumMod val="75000"/>
                </a:schemeClr>
              </a:solidFill>
            </a:endParaRPr>
          </a:p>
        </p:txBody>
      </p:sp>
      <p:sp>
        <p:nvSpPr>
          <p:cNvPr id="3" name="Content Placeholder 2"/>
          <p:cNvSpPr>
            <a:spLocks noGrp="1"/>
          </p:cNvSpPr>
          <p:nvPr>
            <p:ph idx="1"/>
          </p:nvPr>
        </p:nvSpPr>
        <p:spPr/>
        <p:txBody>
          <a:bodyPr>
            <a:normAutofit fontScale="92500" lnSpcReduction="20000"/>
          </a:bodyPr>
          <a:lstStyle/>
          <a:p>
            <a:r>
              <a:rPr lang="en-US" dirty="0"/>
              <a:t>Power and performance comparison of the DL380 G7 server in Dynamic Power Savings mode (slow and fast response time) and Static modes (Low Power and High Performance) </a:t>
            </a:r>
          </a:p>
          <a:p>
            <a:r>
              <a:rPr lang="en-AU" dirty="0"/>
              <a:t>Power Regulator mode comparisons under different CPU utilization (performance) loads using the two-processor DL380 G7 server with Quad-core Intel Xeon 5670 2.93-GHz processors. At loads under 70% of the maximum performance, Static Low Power mode uses up to 8% less power than Static High Performance mode to provide the same performance. Figure 2 also shows that Dynamic Power Savings mode (slow response) uses the entire CPU performance range like Static High mode, but provides the same power savings as Static Low mode.</a:t>
            </a:r>
            <a:endParaRPr lang="en-US" dirty="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800" advTm="10000">
        <p14:flythrough/>
      </p:transition>
    </mc:Choice>
    <mc:Fallback>
      <p:transition spd="slow" advTm="10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Thin Client for School</a:t>
            </a:r>
            <a:endParaRPr lang="en-US" dirty="0"/>
          </a:p>
        </p:txBody>
      </p:sp>
      <p:sp>
        <p:nvSpPr>
          <p:cNvPr id="3" name="Content Placeholder 2"/>
          <p:cNvSpPr>
            <a:spLocks noGrp="1"/>
          </p:cNvSpPr>
          <p:nvPr>
            <p:ph idx="1"/>
          </p:nvPr>
        </p:nvSpPr>
        <p:spPr/>
        <p:txBody>
          <a:bodyPr>
            <a:normAutofit/>
          </a:bodyPr>
          <a:lstStyle/>
          <a:p>
            <a:pPr>
              <a:buNone/>
            </a:pPr>
            <a:r>
              <a:rPr lang="en-AU" dirty="0"/>
              <a:t>The project </a:t>
            </a:r>
            <a:r>
              <a:rPr lang="en-AU" dirty="0" smtClean="0"/>
              <a:t>concentrate </a:t>
            </a:r>
            <a:r>
              <a:rPr lang="en-AU" dirty="0"/>
              <a:t>on installing a thin client network for a small school with solar panels, gel batteries, inverter and a small network of 20 desktop PC’s which </a:t>
            </a:r>
            <a:r>
              <a:rPr lang="en-AU" dirty="0" smtClean="0"/>
              <a:t> </a:t>
            </a:r>
            <a:r>
              <a:rPr lang="en-AU" dirty="0"/>
              <a:t>include a server</a:t>
            </a:r>
            <a:r>
              <a:rPr lang="en-AU" dirty="0" smtClean="0"/>
              <a:t>, router, Switch and </a:t>
            </a:r>
            <a:r>
              <a:rPr lang="en-AU" dirty="0"/>
              <a:t>printer and other necessary equipment. The proposed network provides service to a classroom that has fluorescent lighting. Classes operate between the hours 8.30am to 3.30pm (7.00 hours) </a:t>
            </a:r>
            <a:endParaRPr lang="en-US" dirty="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4400" advTm="10000">
        <p14:honeycomb/>
      </p:transition>
    </mc:Choice>
    <mc:Fallback>
      <p:transition spd="slow" advTm="10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FFC000"/>
                </a:solidFill>
              </a:rPr>
              <a:t>Sustainability conditions include:-</a:t>
            </a:r>
            <a:r>
              <a:rPr lang="en-US" dirty="0" smtClean="0">
                <a:solidFill>
                  <a:srgbClr val="FFC000"/>
                </a:solidFill>
              </a:rPr>
              <a:t/>
            </a:r>
            <a:br>
              <a:rPr lang="en-US" dirty="0" smtClean="0">
                <a:solidFill>
                  <a:srgbClr val="FFC000"/>
                </a:solidFill>
              </a:rPr>
            </a:br>
            <a:endParaRPr lang="en-US" dirty="0">
              <a:solidFill>
                <a:srgbClr val="FFC000"/>
              </a:solidFill>
            </a:endParaRPr>
          </a:p>
        </p:txBody>
      </p:sp>
      <p:sp>
        <p:nvSpPr>
          <p:cNvPr id="3" name="Content Placeholder 2"/>
          <p:cNvSpPr>
            <a:spLocks noGrp="1"/>
          </p:cNvSpPr>
          <p:nvPr>
            <p:ph idx="1"/>
          </p:nvPr>
        </p:nvSpPr>
        <p:spPr>
          <a:xfrm>
            <a:off x="467544" y="1600200"/>
            <a:ext cx="8219256" cy="4781128"/>
          </a:xfrm>
        </p:spPr>
        <p:txBody>
          <a:bodyPr>
            <a:noAutofit/>
          </a:bodyPr>
          <a:lstStyle/>
          <a:p>
            <a:pPr lvl="0"/>
            <a:r>
              <a:rPr lang="en-AU" sz="3200" dirty="0" smtClean="0">
                <a:solidFill>
                  <a:srgbClr val="00B050"/>
                </a:solidFill>
              </a:rPr>
              <a:t>Recycled  </a:t>
            </a:r>
            <a:r>
              <a:rPr lang="en-AU" sz="3200" dirty="0">
                <a:solidFill>
                  <a:srgbClr val="00B050"/>
                </a:solidFill>
              </a:rPr>
              <a:t>P4 PC will be using as a thin client this will be giving high running cost.</a:t>
            </a:r>
            <a:endParaRPr lang="en-US" sz="3200" dirty="0">
              <a:solidFill>
                <a:srgbClr val="00B050"/>
              </a:solidFill>
            </a:endParaRPr>
          </a:p>
          <a:p>
            <a:pPr lvl="0"/>
            <a:r>
              <a:rPr lang="en-AU" sz="3200" dirty="0">
                <a:solidFill>
                  <a:srgbClr val="00B050"/>
                </a:solidFill>
              </a:rPr>
              <a:t>This pc costs is 60$ /per pc</a:t>
            </a:r>
            <a:endParaRPr lang="en-US" sz="3200" dirty="0">
              <a:solidFill>
                <a:srgbClr val="00B050"/>
              </a:solidFill>
            </a:endParaRPr>
          </a:p>
          <a:p>
            <a:pPr lvl="0"/>
            <a:r>
              <a:rPr lang="en-AU" sz="3200" dirty="0">
                <a:solidFill>
                  <a:srgbClr val="00B050"/>
                </a:solidFill>
              </a:rPr>
              <a:t>But it will increase a cost of power usage and running cost</a:t>
            </a:r>
            <a:endParaRPr lang="en-US" sz="3200" dirty="0">
              <a:solidFill>
                <a:srgbClr val="00B050"/>
              </a:solidFill>
            </a:endParaRPr>
          </a:p>
          <a:p>
            <a:r>
              <a:rPr lang="en-AU" sz="3200" dirty="0">
                <a:solidFill>
                  <a:srgbClr val="00B050"/>
                </a:solidFill>
              </a:rPr>
              <a:t>Thin client need to be run faster and power usage must be lesser</a:t>
            </a:r>
            <a:endParaRPr lang="en-US" sz="3200" dirty="0">
              <a:solidFill>
                <a:srgbClr val="00B050"/>
              </a:solidFill>
            </a:endParaRPr>
          </a:p>
          <a:p>
            <a:pPr marL="0" lvl="0" indent="0">
              <a:buNone/>
            </a:pPr>
            <a:endParaRPr lang="en-US" sz="3200" dirty="0">
              <a:solidFill>
                <a:srgbClr val="00B050"/>
              </a:solidFill>
            </a:endParaRPr>
          </a:p>
        </p:txBody>
      </p:sp>
    </p:spTree>
  </p:cSld>
  <p:clrMapOvr>
    <a:masterClrMapping/>
  </p:clrMapOvr>
  <mc:AlternateContent xmlns:mc="http://schemas.openxmlformats.org/markup-compatibility/2006">
    <mc:Choice xmlns:p14="http://schemas.microsoft.com/office/powerpoint/2010/main" Requires="p14">
      <p:transition spd="slow" p14:dur="4000" advTm="10000">
        <p14:vortex dir="r"/>
      </p:transition>
    </mc:Choice>
    <mc:Fallback>
      <p:transition spd="slow" advTm="10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solidFill>
                  <a:srgbClr val="FFC000"/>
                </a:solidFill>
              </a:rPr>
              <a:t>Sustainability conditions include:-</a:t>
            </a:r>
            <a:endParaRPr lang="en-AU" dirty="0"/>
          </a:p>
        </p:txBody>
      </p:sp>
      <p:sp>
        <p:nvSpPr>
          <p:cNvPr id="3" name="Content Placeholder 2"/>
          <p:cNvSpPr>
            <a:spLocks noGrp="1"/>
          </p:cNvSpPr>
          <p:nvPr>
            <p:ph idx="1"/>
          </p:nvPr>
        </p:nvSpPr>
        <p:spPr/>
        <p:txBody>
          <a:bodyPr>
            <a:noAutofit/>
          </a:bodyPr>
          <a:lstStyle/>
          <a:p>
            <a:pPr lvl="0"/>
            <a:r>
              <a:rPr lang="en-AU" sz="3200" dirty="0">
                <a:solidFill>
                  <a:srgbClr val="00B050"/>
                </a:solidFill>
              </a:rPr>
              <a:t>Can be improved by replacing the actual power board inside the pc4.</a:t>
            </a:r>
            <a:endParaRPr lang="en-US" sz="3200" dirty="0">
              <a:solidFill>
                <a:srgbClr val="00B050"/>
              </a:solidFill>
            </a:endParaRPr>
          </a:p>
          <a:p>
            <a:pPr lvl="0"/>
            <a:r>
              <a:rPr lang="en-AU" sz="3200" dirty="0">
                <a:solidFill>
                  <a:srgbClr val="00B050"/>
                </a:solidFill>
              </a:rPr>
              <a:t> Installing USB power monitor system with monitoring  software.</a:t>
            </a:r>
            <a:endParaRPr lang="en-US" sz="3200" dirty="0">
              <a:solidFill>
                <a:srgbClr val="00B050"/>
              </a:solidFill>
            </a:endParaRPr>
          </a:p>
          <a:p>
            <a:pPr lvl="0"/>
            <a:r>
              <a:rPr lang="en-AU" sz="3200" dirty="0">
                <a:solidFill>
                  <a:srgbClr val="00B050"/>
                </a:solidFill>
              </a:rPr>
              <a:t>Support for non-functioning equipment will not be sort. This equipment will be environmentally disposed of and new energy efficient thin clients will be purchased and put into the business</a:t>
            </a:r>
            <a:r>
              <a:rPr lang="en-AU" sz="3200" dirty="0" smtClean="0">
                <a:solidFill>
                  <a:srgbClr val="00B050"/>
                </a:solidFill>
              </a:rPr>
              <a:t>.</a:t>
            </a:r>
            <a:endParaRPr lang="en-US" sz="3200" dirty="0">
              <a:solidFill>
                <a:srgbClr val="00B050"/>
              </a:solidFill>
            </a:endParaRPr>
          </a:p>
        </p:txBody>
      </p:sp>
    </p:spTree>
    <p:extLst>
      <p:ext uri="{BB962C8B-B14F-4D97-AF65-F5344CB8AC3E}">
        <p14:creationId xmlns:p14="http://schemas.microsoft.com/office/powerpoint/2010/main" val="239760861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solidFill>
                  <a:srgbClr val="FFC000"/>
                </a:solidFill>
              </a:rPr>
              <a:t>Sustainability conditions include:-</a:t>
            </a:r>
            <a:endParaRPr lang="en-AU" dirty="0"/>
          </a:p>
        </p:txBody>
      </p:sp>
      <p:sp>
        <p:nvSpPr>
          <p:cNvPr id="3" name="Content Placeholder 2"/>
          <p:cNvSpPr>
            <a:spLocks noGrp="1"/>
          </p:cNvSpPr>
          <p:nvPr>
            <p:ph idx="1"/>
          </p:nvPr>
        </p:nvSpPr>
        <p:spPr/>
        <p:txBody>
          <a:bodyPr>
            <a:normAutofit fontScale="92500" lnSpcReduction="20000"/>
          </a:bodyPr>
          <a:lstStyle/>
          <a:p>
            <a:pPr lvl="0"/>
            <a:r>
              <a:rPr lang="en-AU" sz="2800" dirty="0">
                <a:solidFill>
                  <a:srgbClr val="00B050"/>
                </a:solidFill>
              </a:rPr>
              <a:t>It is understood with the server now running all the software required for the school then the IT support costs will become lower as there will be less required visits to individual workstations to fix various problems. This expected saving in the budget will be put aside a used to fund the replacement equipment described earlier.</a:t>
            </a:r>
            <a:endParaRPr lang="en-US" sz="2800" dirty="0">
              <a:solidFill>
                <a:srgbClr val="00B050"/>
              </a:solidFill>
            </a:endParaRPr>
          </a:p>
          <a:p>
            <a:pPr lvl="0"/>
            <a:r>
              <a:rPr lang="en-AU" sz="2800" dirty="0">
                <a:solidFill>
                  <a:srgbClr val="00B050"/>
                </a:solidFill>
              </a:rPr>
              <a:t>By using the </a:t>
            </a:r>
            <a:r>
              <a:rPr lang="en-AU" sz="2800" dirty="0">
                <a:solidFill>
                  <a:srgbClr val="FF0000"/>
                </a:solidFill>
              </a:rPr>
              <a:t>Energy Management Software </a:t>
            </a:r>
            <a:r>
              <a:rPr lang="en-AU" sz="2800" dirty="0">
                <a:solidFill>
                  <a:srgbClr val="00B050"/>
                </a:solidFill>
              </a:rPr>
              <a:t>can be organise for working times and shutdown times. </a:t>
            </a:r>
            <a:endParaRPr lang="en-US" sz="2800" dirty="0">
              <a:solidFill>
                <a:srgbClr val="00B050"/>
              </a:solidFill>
            </a:endParaRPr>
          </a:p>
          <a:p>
            <a:pPr lvl="0"/>
            <a:r>
              <a:rPr lang="en-AU" sz="2800" dirty="0">
                <a:solidFill>
                  <a:srgbClr val="00B050"/>
                </a:solidFill>
              </a:rPr>
              <a:t>School hours only from 8:30 am to 3:30 pm, after this hours all the equipment will be shutdown automatically by using software</a:t>
            </a:r>
            <a:endParaRPr lang="en-AU" sz="2800" dirty="0"/>
          </a:p>
          <a:p>
            <a:pPr marL="0" indent="0">
              <a:buNone/>
            </a:pPr>
            <a:endParaRPr lang="en-AU" dirty="0"/>
          </a:p>
        </p:txBody>
      </p:sp>
    </p:spTree>
    <p:extLst>
      <p:ext uri="{BB962C8B-B14F-4D97-AF65-F5344CB8AC3E}">
        <p14:creationId xmlns:p14="http://schemas.microsoft.com/office/powerpoint/2010/main" val="400340318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l_fi" descr="http://buildaroo.com/wp-content/uploads/2010/10/Picture-30.jpeg"/>
          <p:cNvPicPr/>
          <p:nvPr/>
        </p:nvPicPr>
        <p:blipFill>
          <a:blip r:embed="rId2" cstate="print"/>
          <a:srcRect/>
          <a:stretch>
            <a:fillRect/>
          </a:stretch>
        </p:blipFill>
        <p:spPr bwMode="auto">
          <a:xfrm>
            <a:off x="683568" y="1844824"/>
            <a:ext cx="7344816" cy="3816423"/>
          </a:xfrm>
          <a:prstGeom prst="rect">
            <a:avLst/>
          </a:prstGeom>
          <a:noFill/>
          <a:ln w="9525">
            <a:noFill/>
            <a:miter lim="800000"/>
            <a:headEnd/>
            <a:tailEnd/>
          </a:ln>
        </p:spPr>
      </p:pic>
      <p:sp>
        <p:nvSpPr>
          <p:cNvPr id="3" name="TextBox 2"/>
          <p:cNvSpPr txBox="1"/>
          <p:nvPr/>
        </p:nvSpPr>
        <p:spPr>
          <a:xfrm>
            <a:off x="683568" y="875746"/>
            <a:ext cx="7344816" cy="861774"/>
          </a:xfrm>
          <a:prstGeom prst="rect">
            <a:avLst/>
          </a:prstGeom>
          <a:noFill/>
        </p:spPr>
        <p:txBody>
          <a:bodyPr wrap="square" rtlCol="0">
            <a:spAutoFit/>
          </a:bodyPr>
          <a:lstStyle/>
          <a:p>
            <a:r>
              <a:rPr lang="en-AU" sz="3200" dirty="0" smtClean="0"/>
              <a:t>Energy </a:t>
            </a:r>
            <a:r>
              <a:rPr lang="en-AU" sz="3200" dirty="0" err="1" smtClean="0"/>
              <a:t>managemnet</a:t>
            </a:r>
            <a:r>
              <a:rPr lang="en-AU" sz="3200" dirty="0" smtClean="0"/>
              <a:t> software</a:t>
            </a:r>
          </a:p>
          <a:p>
            <a:endParaRPr lang="en-AU" dirty="0"/>
          </a:p>
        </p:txBody>
      </p:sp>
    </p:spTree>
  </p:cSld>
  <p:clrMapOvr>
    <a:masterClrMapping/>
  </p:clrMapOvr>
  <mc:AlternateContent xmlns:mc="http://schemas.openxmlformats.org/markup-compatibility/2006">
    <mc:Choice xmlns:p14="http://schemas.microsoft.com/office/powerpoint/2010/main" Requires="p14">
      <p:transition spd="slow" p14:dur="4000" advTm="10000">
        <p14:vortex dir="r"/>
      </p:transition>
    </mc:Choice>
    <mc:Fallback>
      <p:transition spd="slow" advTm="10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nergy-management charts created by Energy Lens"/>
          <p:cNvPicPr/>
          <p:nvPr/>
        </p:nvPicPr>
        <p:blipFill>
          <a:blip r:embed="rId2" cstate="print"/>
          <a:srcRect/>
          <a:stretch>
            <a:fillRect/>
          </a:stretch>
        </p:blipFill>
        <p:spPr bwMode="auto">
          <a:xfrm>
            <a:off x="1259632" y="2348880"/>
            <a:ext cx="5688632" cy="4032448"/>
          </a:xfrm>
          <a:prstGeom prst="rect">
            <a:avLst/>
          </a:prstGeom>
          <a:noFill/>
          <a:ln w="9525">
            <a:noFill/>
            <a:miter lim="800000"/>
            <a:headEnd/>
            <a:tailEnd/>
          </a:ln>
        </p:spPr>
      </p:pic>
      <p:sp>
        <p:nvSpPr>
          <p:cNvPr id="3" name="TextBox 2"/>
          <p:cNvSpPr txBox="1"/>
          <p:nvPr/>
        </p:nvSpPr>
        <p:spPr>
          <a:xfrm>
            <a:off x="899592" y="899428"/>
            <a:ext cx="7344816" cy="861774"/>
          </a:xfrm>
          <a:prstGeom prst="rect">
            <a:avLst/>
          </a:prstGeom>
          <a:noFill/>
        </p:spPr>
        <p:txBody>
          <a:bodyPr wrap="square" rtlCol="0">
            <a:spAutoFit/>
          </a:bodyPr>
          <a:lstStyle/>
          <a:p>
            <a:r>
              <a:rPr lang="en-AU" sz="3200" dirty="0" err="1" smtClean="0"/>
              <a:t>Avarage</a:t>
            </a:r>
            <a:r>
              <a:rPr lang="en-AU" sz="3200" dirty="0" smtClean="0"/>
              <a:t> </a:t>
            </a:r>
            <a:r>
              <a:rPr lang="en-AU" sz="3200" dirty="0" err="1" smtClean="0"/>
              <a:t>useage</a:t>
            </a:r>
            <a:r>
              <a:rPr lang="en-AU" sz="3200" dirty="0" smtClean="0"/>
              <a:t> of energy</a:t>
            </a:r>
          </a:p>
          <a:p>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895603" y="1367663"/>
          <a:ext cx="5352794" cy="4122674"/>
        </p:xfrm>
        <a:graphic>
          <a:graphicData uri="http://schemas.openxmlformats.org/drawingml/2006/table">
            <a:tbl>
              <a:tblPr/>
              <a:tblGrid>
                <a:gridCol w="1474596"/>
                <a:gridCol w="1314742"/>
                <a:gridCol w="1317058"/>
                <a:gridCol w="1246398"/>
              </a:tblGrid>
              <a:tr h="1766271">
                <a:tc>
                  <a:txBody>
                    <a:bodyPr/>
                    <a:lstStyle/>
                    <a:p>
                      <a:pPr algn="ctr">
                        <a:lnSpc>
                          <a:spcPct val="115000"/>
                        </a:lnSpc>
                        <a:spcAft>
                          <a:spcPts val="1000"/>
                        </a:spcAft>
                      </a:pPr>
                      <a:r>
                        <a:rPr lang="en-AU" sz="1100" b="1">
                          <a:latin typeface="Times New Roman"/>
                          <a:ea typeface="Calibri"/>
                          <a:cs typeface="Times New Roman"/>
                        </a:rPr>
                        <a:t>Hardware</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AU" sz="1100" b="1">
                          <a:latin typeface="Times New Roman"/>
                          <a:ea typeface="Calibri"/>
                          <a:cs typeface="Times New Roman"/>
                        </a:rPr>
                        <a:t>SD-KPI 1: Energy / greenhouse gas efficiency of production / products in use</a:t>
                      </a:r>
                      <a:endParaRPr lang="en-US" sz="1000">
                        <a:latin typeface="Calibri"/>
                        <a:ea typeface="Calibri"/>
                        <a:cs typeface="Times New Roman"/>
                      </a:endParaRPr>
                    </a:p>
                    <a:p>
                      <a:pPr algn="ctr">
                        <a:lnSpc>
                          <a:spcPct val="115000"/>
                        </a:lnSpc>
                        <a:spcAft>
                          <a:spcPts val="1000"/>
                        </a:spcAft>
                      </a:pPr>
                      <a:r>
                        <a:rPr lang="en-AU" sz="1100" b="1">
                          <a:latin typeface="Times New Roman"/>
                          <a:ea typeface="Calibri"/>
                          <a:cs typeface="Times New Roman"/>
                        </a:rPr>
                        <a:t>(tons CO2)</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AU" sz="1100" b="1">
                          <a:latin typeface="Times New Roman"/>
                          <a:ea typeface="Calibri"/>
                          <a:cs typeface="Times New Roman"/>
                        </a:rPr>
                        <a:t>SD-KPI 2: Proportion of products with “Design for Environment” / Eco-Label</a:t>
                      </a:r>
                      <a:endParaRPr lang="en-US" sz="1000">
                        <a:latin typeface="Calibri"/>
                        <a:ea typeface="Calibri"/>
                        <a:cs typeface="Times New Roman"/>
                      </a:endParaRPr>
                    </a:p>
                    <a:p>
                      <a:pPr algn="ctr">
                        <a:lnSpc>
                          <a:spcPct val="115000"/>
                        </a:lnSpc>
                        <a:spcAft>
                          <a:spcPts val="1000"/>
                        </a:spcAft>
                      </a:pPr>
                      <a:r>
                        <a:rPr lang="en-AU" sz="1100" b="1">
                          <a:latin typeface="Times New Roman"/>
                          <a:ea typeface="Calibri"/>
                          <a:cs typeface="Times New Roman"/>
                        </a:rPr>
                        <a:t>(</a:t>
                      </a:r>
                      <a:r>
                        <a:rPr lang="en-AU" sz="1100" b="1">
                          <a:latin typeface="Times New Roman"/>
                          <a:ea typeface="Calibri"/>
                          <a:cs typeface="Times New Roman"/>
                          <a:sym typeface="Symbol"/>
                        </a:rPr>
                        <a:t></a:t>
                      </a:r>
                      <a:r>
                        <a:rPr lang="en-AU" sz="1100" b="1">
                          <a:latin typeface="Times New Roman"/>
                          <a:ea typeface="Calibri"/>
                          <a:cs typeface="Times New Roman"/>
                        </a:rPr>
                        <a:t>)</a:t>
                      </a:r>
                      <a:endParaRPr lang="en-US" sz="1000">
                        <a:latin typeface="Calibri"/>
                        <a:ea typeface="Calibri"/>
                        <a:cs typeface="Times New Roman"/>
                      </a:endParaRPr>
                    </a:p>
                    <a:p>
                      <a:pPr algn="ctr">
                        <a:lnSpc>
                          <a:spcPct val="115000"/>
                        </a:lnSpc>
                        <a:spcAft>
                          <a:spcPts val="1000"/>
                        </a:spcAft>
                      </a:pPr>
                      <a:r>
                        <a:rPr lang="en-AU" sz="1100" b="1">
                          <a:latin typeface="Times New Roman"/>
                          <a:ea typeface="Calibri"/>
                          <a:cs typeface="Times New Roman"/>
                        </a:rPr>
                        <a:t>or (x)</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AU" sz="1100" b="1">
                          <a:latin typeface="Times New Roman"/>
                          <a:ea typeface="Calibri"/>
                          <a:cs typeface="Times New Roman"/>
                        </a:rPr>
                        <a:t>SD-KPI 3: Emissions of (hazardous) waste and toxic materials</a:t>
                      </a:r>
                      <a:endParaRPr lang="en-US" sz="1000">
                        <a:latin typeface="Calibri"/>
                        <a:ea typeface="Calibri"/>
                        <a:cs typeface="Times New Roman"/>
                      </a:endParaRPr>
                    </a:p>
                    <a:p>
                      <a:pPr algn="ctr">
                        <a:lnSpc>
                          <a:spcPct val="115000"/>
                        </a:lnSpc>
                        <a:spcAft>
                          <a:spcPts val="1000"/>
                        </a:spcAft>
                      </a:pPr>
                      <a:r>
                        <a:rPr lang="en-AU" sz="1100" b="1">
                          <a:latin typeface="Times New Roman"/>
                          <a:ea typeface="Calibri"/>
                          <a:cs typeface="Times New Roman"/>
                        </a:rPr>
                        <a:t>Yes or No</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3355">
                <a:tc>
                  <a:txBody>
                    <a:bodyPr/>
                    <a:lstStyle/>
                    <a:p>
                      <a:pPr>
                        <a:lnSpc>
                          <a:spcPct val="115000"/>
                        </a:lnSpc>
                        <a:spcBef>
                          <a:spcPts val="2400"/>
                        </a:spcBef>
                        <a:spcAft>
                          <a:spcPts val="0"/>
                        </a:spcAft>
                      </a:pPr>
                      <a:r>
                        <a:rPr lang="en-AU" sz="1000" b="1" kern="0">
                          <a:solidFill>
                            <a:srgbClr val="365F91"/>
                          </a:solidFill>
                          <a:highlight>
                            <a:srgbClr val="FFFF00"/>
                          </a:highlight>
                          <a:latin typeface="Times New Roman"/>
                          <a:ea typeface="Times New Roman"/>
                          <a:cs typeface="Times New Roman"/>
                        </a:rPr>
                        <a:t>HP ProLiant DL380 G7 Server</a:t>
                      </a:r>
                      <a:endParaRPr lang="en-US" sz="1000" b="1" kern="0">
                        <a:solidFill>
                          <a:srgbClr val="365F91"/>
                        </a:solidFill>
                        <a:latin typeface="Calibri"/>
                        <a:ea typeface="Times New Roman"/>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AU" sz="1000">
                          <a:highlight>
                            <a:srgbClr val="FFFF00"/>
                          </a:highlight>
                          <a:latin typeface="Times New Roman"/>
                          <a:ea typeface="Calibri"/>
                          <a:cs typeface="Times New Roman"/>
                        </a:rPr>
                        <a:t>375w*24*5*52 *6.89560/10000</a:t>
                      </a:r>
                      <a:endParaRPr lang="en-US" sz="1000">
                        <a:latin typeface="Calibri"/>
                        <a:ea typeface="Calibri"/>
                        <a:cs typeface="Times New Roman"/>
                      </a:endParaRPr>
                    </a:p>
                    <a:p>
                      <a:pPr>
                        <a:lnSpc>
                          <a:spcPct val="115000"/>
                        </a:lnSpc>
                        <a:spcAft>
                          <a:spcPts val="1000"/>
                        </a:spcAft>
                      </a:pPr>
                      <a:r>
                        <a:rPr lang="en-AU" sz="1000">
                          <a:highlight>
                            <a:srgbClr val="FFFF00"/>
                          </a:highlight>
                          <a:latin typeface="Times New Roman"/>
                          <a:ea typeface="Calibri"/>
                          <a:cs typeface="Times New Roman"/>
                        </a:rPr>
                        <a:t>= 1613.57</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AU" sz="1000">
                          <a:highlight>
                            <a:srgbClr val="FFFF00"/>
                          </a:highlight>
                          <a:latin typeface="Times New Roman"/>
                          <a:ea typeface="Calibri"/>
                          <a:cs typeface="Times New Roman"/>
                        </a:rPr>
                        <a:t>Energy Smart</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AU" sz="1000">
                          <a:highlight>
                            <a:srgbClr val="FFFF00"/>
                          </a:highlight>
                          <a:latin typeface="Times New Roman"/>
                          <a:ea typeface="Calibri"/>
                          <a:cs typeface="Times New Roman"/>
                        </a:rPr>
                        <a:t>No</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9194">
                <a:tc>
                  <a:txBody>
                    <a:bodyPr/>
                    <a:lstStyle/>
                    <a:p>
                      <a:pPr>
                        <a:lnSpc>
                          <a:spcPct val="115000"/>
                        </a:lnSpc>
                        <a:spcAft>
                          <a:spcPts val="1000"/>
                        </a:spcAft>
                      </a:pPr>
                      <a:r>
                        <a:rPr lang="en-AU" sz="1000">
                          <a:highlight>
                            <a:srgbClr val="FFFF00"/>
                          </a:highlight>
                          <a:latin typeface="Times New Roman"/>
                          <a:ea typeface="Calibri"/>
                          <a:cs typeface="Times New Roman"/>
                        </a:rPr>
                        <a:t>HP t410 All-in-one</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AU" sz="1000">
                          <a:highlight>
                            <a:srgbClr val="FFFF00"/>
                          </a:highlight>
                          <a:latin typeface="Times New Roman"/>
                          <a:ea typeface="Calibri"/>
                          <a:cs typeface="Times New Roman"/>
                        </a:rPr>
                        <a:t>13w*8*5*52 *6.89560/10000</a:t>
                      </a:r>
                      <a:endParaRPr lang="en-US" sz="1000">
                        <a:latin typeface="Calibri"/>
                        <a:ea typeface="Calibri"/>
                        <a:cs typeface="Times New Roman"/>
                      </a:endParaRPr>
                    </a:p>
                    <a:p>
                      <a:pPr>
                        <a:lnSpc>
                          <a:spcPct val="115000"/>
                        </a:lnSpc>
                        <a:spcAft>
                          <a:spcPts val="1000"/>
                        </a:spcAft>
                      </a:pPr>
                      <a:r>
                        <a:rPr lang="en-AU" sz="1000">
                          <a:highlight>
                            <a:srgbClr val="FFFF00"/>
                          </a:highlight>
                          <a:latin typeface="Times New Roman"/>
                          <a:ea typeface="Calibri"/>
                          <a:cs typeface="Times New Roman"/>
                        </a:rPr>
                        <a:t>= 18.65</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AU" sz="1000">
                          <a:highlight>
                            <a:srgbClr val="FFFF00"/>
                          </a:highlight>
                          <a:latin typeface="Times New Roman"/>
                          <a:ea typeface="Calibri"/>
                          <a:cs typeface="Times New Roman"/>
                        </a:rPr>
                        <a:t>ENERGY STAR® qualified</a:t>
                      </a:r>
                      <a:endParaRPr lang="en-US" sz="1000">
                        <a:latin typeface="Calibri"/>
                        <a:ea typeface="Calibri"/>
                        <a:cs typeface="Times New Roman"/>
                      </a:endParaRPr>
                    </a:p>
                    <a:p>
                      <a:pPr>
                        <a:lnSpc>
                          <a:spcPct val="115000"/>
                        </a:lnSpc>
                        <a:spcAft>
                          <a:spcPts val="1000"/>
                        </a:spcAft>
                      </a:pPr>
                      <a:r>
                        <a:rPr lang="en-AU" sz="1000">
                          <a:highlight>
                            <a:srgbClr val="FFFF00"/>
                          </a:highlight>
                          <a:latin typeface="Times New Roman"/>
                          <a:ea typeface="Calibri"/>
                          <a:cs typeface="Times New Roman"/>
                        </a:rPr>
                        <a:t>EPEAT ® Gold registered</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AU" sz="1000">
                          <a:highlight>
                            <a:srgbClr val="FFFF00"/>
                          </a:highlight>
                          <a:latin typeface="Times New Roman"/>
                          <a:ea typeface="Calibri"/>
                          <a:cs typeface="Times New Roman"/>
                        </a:rPr>
                        <a:t>BFR/PVC free materials</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3355">
                <a:tc>
                  <a:txBody>
                    <a:bodyPr/>
                    <a:lstStyle/>
                    <a:p>
                      <a:pPr>
                        <a:lnSpc>
                          <a:spcPct val="115000"/>
                        </a:lnSpc>
                        <a:spcBef>
                          <a:spcPts val="2400"/>
                        </a:spcBef>
                        <a:spcAft>
                          <a:spcPts val="0"/>
                        </a:spcAft>
                      </a:pPr>
                      <a:r>
                        <a:rPr lang="en-AU" sz="1100" b="1" kern="0">
                          <a:solidFill>
                            <a:srgbClr val="365F91"/>
                          </a:solidFill>
                          <a:highlight>
                            <a:srgbClr val="FFFF00"/>
                          </a:highlight>
                          <a:latin typeface="Times New Roman"/>
                          <a:ea typeface="Times New Roman"/>
                          <a:cs typeface="Times New Roman"/>
                        </a:rPr>
                        <a:t>Hewlett Packard HP Color Laserjet CM 6040 F MFP</a:t>
                      </a:r>
                      <a:endParaRPr lang="en-US" sz="1000" b="1" kern="0">
                        <a:solidFill>
                          <a:srgbClr val="365F91"/>
                        </a:solidFill>
                        <a:latin typeface="Calibri"/>
                        <a:ea typeface="Times New Roman"/>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AU" sz="1000">
                          <a:highlight>
                            <a:srgbClr val="FFFF00"/>
                          </a:highlight>
                          <a:latin typeface="Times New Roman"/>
                          <a:ea typeface="Calibri"/>
                          <a:cs typeface="Times New Roman"/>
                        </a:rPr>
                        <a:t>36w*3*85*52 *6.89560/10000</a:t>
                      </a:r>
                      <a:endParaRPr lang="en-US" sz="1000">
                        <a:latin typeface="Calibri"/>
                        <a:ea typeface="Calibri"/>
                        <a:cs typeface="Times New Roman"/>
                      </a:endParaRPr>
                    </a:p>
                    <a:p>
                      <a:pPr>
                        <a:lnSpc>
                          <a:spcPct val="115000"/>
                        </a:lnSpc>
                        <a:spcAft>
                          <a:spcPts val="1000"/>
                        </a:spcAft>
                      </a:pPr>
                      <a:r>
                        <a:rPr lang="en-AU" sz="1000">
                          <a:highlight>
                            <a:srgbClr val="FFFF00"/>
                          </a:highlight>
                          <a:latin typeface="Times New Roman"/>
                          <a:ea typeface="Calibri"/>
                          <a:cs typeface="Times New Roman"/>
                        </a:rPr>
                        <a:t>= 329.17</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AU" sz="1000">
                          <a:highlight>
                            <a:srgbClr val="FFFF00"/>
                          </a:highlight>
                          <a:latin typeface="Times New Roman"/>
                          <a:ea typeface="Calibri"/>
                          <a:cs typeface="Times New Roman"/>
                        </a:rPr>
                        <a:t>EC ENERGY STAR</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AU" sz="1000">
                          <a:highlight>
                            <a:srgbClr val="FFFF00"/>
                          </a:highlight>
                          <a:latin typeface="Times New Roman"/>
                          <a:ea typeface="Calibri"/>
                          <a:cs typeface="Times New Roman"/>
                        </a:rPr>
                        <a:t>Yes – Non-toxic Ink</a:t>
                      </a:r>
                      <a:endParaRPr lang="en-US" sz="1000">
                        <a:latin typeface="Calibri"/>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825">
                <a:tc>
                  <a:txBody>
                    <a:bodyPr/>
                    <a:lstStyle/>
                    <a:p>
                      <a:pPr>
                        <a:lnSpc>
                          <a:spcPct val="115000"/>
                        </a:lnSpc>
                        <a:spcAft>
                          <a:spcPts val="1000"/>
                        </a:spcAft>
                      </a:pPr>
                      <a:endParaRPr lang="en-AU" sz="1100">
                        <a:highlight>
                          <a:srgbClr val="FFFF00"/>
                        </a:highlight>
                        <a:latin typeface="Times New Roman"/>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en-AU" sz="1100">
                        <a:highlight>
                          <a:srgbClr val="FFFF00"/>
                        </a:highlight>
                        <a:latin typeface="Times New Roman"/>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en-AU" sz="1100">
                        <a:highlight>
                          <a:srgbClr val="FFFF00"/>
                        </a:highlight>
                        <a:latin typeface="Times New Roman"/>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en-AU" sz="1100" dirty="0">
                        <a:highlight>
                          <a:srgbClr val="FFFF00"/>
                        </a:highlight>
                        <a:latin typeface="Times New Roman"/>
                        <a:ea typeface="Calibri"/>
                        <a:cs typeface="Times New Roman"/>
                      </a:endParaRPr>
                    </a:p>
                  </a:txBody>
                  <a:tcPr marL="62552" marR="625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663903"/>
            <a:ext cx="7928774" cy="1785007"/>
          </a:xfrm>
          <a:prstGeom prst="rect">
            <a:avLst/>
          </a:prstGeom>
          <a:noFill/>
          <a:ln w="9525">
            <a:noFill/>
            <a:miter lim="800000"/>
            <a:headEnd/>
            <a:tailEnd/>
          </a:ln>
          <a:effectLst/>
        </p:spPr>
        <p:txBody>
          <a:bodyPr vert="horz" wrap="none" lIns="91440" tIns="304704"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endParaRPr lang="en-AU" sz="2400" dirty="0">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kumimoji="0" lang="en-A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A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key performance indicators (KPI) - sustainability </a:t>
            </a:r>
            <a:r>
              <a:rPr kumimoji="0" lang="en-A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performance</a:t>
            </a:r>
          </a:p>
          <a:p>
            <a:pPr marL="0" marR="0" lvl="0" indent="0" algn="l" defTabSz="914400" rtl="0" eaLnBrk="1" fontAlgn="base" latinLnBrk="0" hangingPunct="1">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Key Performance Indicators</a:t>
            </a:r>
            <a:endParaRPr kumimoji="0" lang="en-A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400" advTm="10000">
        <p14:ripple/>
      </p:transition>
    </mc:Choice>
    <mc:Fallback>
      <p:transition spd="slow" advTm="10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B050"/>
                </a:solidFill>
              </a:rPr>
              <a:t>Power consumption</a:t>
            </a:r>
            <a:endParaRPr lang="en-US" dirty="0">
              <a:solidFill>
                <a:srgbClr val="00B050"/>
              </a:solidFill>
            </a:endParaRPr>
          </a:p>
        </p:txBody>
      </p:sp>
      <p:sp>
        <p:nvSpPr>
          <p:cNvPr id="3" name="Content Placeholder 2"/>
          <p:cNvSpPr>
            <a:spLocks noGrp="1"/>
          </p:cNvSpPr>
          <p:nvPr>
            <p:ph idx="1"/>
          </p:nvPr>
        </p:nvSpPr>
        <p:spPr/>
        <p:txBody>
          <a:bodyPr>
            <a:normAutofit fontScale="92500" lnSpcReduction="10000"/>
          </a:bodyPr>
          <a:lstStyle/>
          <a:p>
            <a:r>
              <a:rPr lang="en-AU" dirty="0">
                <a:solidFill>
                  <a:srgbClr val="0070C0"/>
                </a:solidFill>
              </a:rPr>
              <a:t>The reduction in power from the P4’s to the HP t410 all-in-one is 30 watts during usage and more in standby mode.</a:t>
            </a:r>
            <a:endParaRPr lang="en-US" dirty="0">
              <a:solidFill>
                <a:srgbClr val="0070C0"/>
              </a:solidFill>
            </a:endParaRPr>
          </a:p>
          <a:p>
            <a:r>
              <a:rPr lang="en-AU" dirty="0">
                <a:solidFill>
                  <a:srgbClr val="0070C0"/>
                </a:solidFill>
              </a:rPr>
              <a:t>The benchmark for the server is the current workstation which is being used as a server. The upgrade to a dedicated server is required for security and management purposes. Its power usage is dramatically higher but this will be offset by the solar panels installed.</a:t>
            </a:r>
            <a:endParaRPr lang="en-US" dirty="0">
              <a:solidFill>
                <a:srgbClr val="0070C0"/>
              </a:solidFill>
            </a:endParaRPr>
          </a:p>
          <a:p>
            <a:r>
              <a:rPr lang="en-AU" dirty="0">
                <a:solidFill>
                  <a:srgbClr val="0070C0"/>
                </a:solidFill>
              </a:rPr>
              <a:t>The switches power usage does not have a comparable benchmark as can be found in the figures below. Power usage is expected to rise to a maximum indicated in the ‘recommended actions’ column once all current P4’s have been replaced</a:t>
            </a:r>
            <a:endParaRPr lang="en-US" dirty="0">
              <a:solidFill>
                <a:srgbClr val="0070C0"/>
              </a:solidFill>
            </a:endParaRPr>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3900" advTm="10000">
        <p14:glitter pattern="hexagon"/>
      </p:transition>
    </mc:Choice>
    <mc:Fallback>
      <p:transition spd="slow" advTm="10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Integrated Sustainability&amp;quot;&quot;/&gt;&lt;property id=&quot;20307&quot; value=&quot;256&quot;/&gt;&lt;/object&gt;&lt;object type=&quot;3&quot; unique_id=&quot;10005&quot;&gt;&lt;property id=&quot;20148&quot; value=&quot;5&quot;/&gt;&lt;property id=&quot;20300&quot; value=&quot;Slide 2 - &amp;quot;Thin Client for School&amp;quot;&quot;/&gt;&lt;property id=&quot;20307&quot; value=&quot;259&quot;/&gt;&lt;/object&gt;&lt;object type=&quot;3&quot; unique_id=&quot;10006&quot;&gt;&lt;property id=&quot;20148&quot; value=&quot;5&quot;/&gt;&lt;property id=&quot;20300&quot; value=&quot;Slide 3 - &amp;quot;Sustainability conditions include:-&amp;#x0D;&amp;#x0A;&amp;quot;&quot;/&gt;&lt;property id=&quot;20307&quot; value=&quot;260&quot;/&gt;&lt;/object&gt;&lt;object type=&quot;3&quot; unique_id=&quot;10007&quot;&gt;&lt;property id=&quot;20148&quot; value=&quot;5&quot;/&gt;&lt;property id=&quot;20300&quot; value=&quot;Slide 6&quot;/&gt;&lt;property id=&quot;20307&quot; value=&quot;257&quot;/&gt;&lt;/object&gt;&lt;object type=&quot;3&quot; unique_id=&quot;10008&quot;&gt;&lt;property id=&quot;20148&quot; value=&quot;5&quot;/&gt;&lt;property id=&quot;20300&quot; value=&quot;Slide 7&quot;/&gt;&lt;property id=&quot;20307&quot; value=&quot;258&quot;/&gt;&lt;/object&gt;&lt;object type=&quot;3&quot; unique_id=&quot;10009&quot;&gt;&lt;property id=&quot;20148&quot; value=&quot;5&quot;/&gt;&lt;property id=&quot;20300&quot; value=&quot;Slide 10 - &amp;quot;Printing&amp;quot;&quot;/&gt;&lt;property id=&quot;20307&quot; value=&quot;261&quot;/&gt;&lt;/object&gt;&lt;object type=&quot;3&quot; unique_id=&quot;10010&quot;&gt;&lt;property id=&quot;20148&quot; value=&quot;5&quot;/&gt;&lt;property id=&quot;20300&quot; value=&quot;Slide 9 - &amp;quot;Power consumption&amp;quot;&quot;/&gt;&lt;property id=&quot;20307&quot; value=&quot;262&quot;/&gt;&lt;/object&gt;&lt;object type=&quot;3&quot; unique_id=&quot;10011&quot;&gt;&lt;property id=&quot;20148&quot; value=&quot;5&quot;/&gt;&lt;property id=&quot;20300&quot; value=&quot;Slide 8&quot;/&gt;&lt;property id=&quot;20307&quot; value=&quot;263&quot;/&gt;&lt;/object&gt;&lt;object type=&quot;3&quot; unique_id=&quot;10012&quot;&gt;&lt;property id=&quot;20148&quot; value=&quot;5&quot;/&gt;&lt;property id=&quot;20300&quot; value=&quot;Slide 11 - &amp;quot;Recommendation for HP Printers&amp;quot;&quot;/&gt;&lt;property id=&quot;20307&quot; value=&quot;264&quot;/&gt;&lt;/object&gt;&lt;object type=&quot;3&quot; unique_id=&quot;10013&quot;&gt;&lt;property id=&quot;20148&quot; value=&quot;5&quot;/&gt;&lt;property id=&quot;20300&quot; value=&quot;Slide 12 - &amp;quot;Printing&amp;quot;&quot;/&gt;&lt;property id=&quot;20307&quot; value=&quot;265&quot;/&gt;&lt;/object&gt;&lt;object type=&quot;3&quot; unique_id=&quot;10014&quot;&gt;&lt;property id=&quot;20148&quot; value=&quot;5&quot;/&gt;&lt;property id=&quot;20300&quot; value=&quot;Slide 13 - &amp;quot;Power saving&amp;quot;&quot;/&gt;&lt;property id=&quot;20307&quot; value=&quot;266&quot;/&gt;&lt;/object&gt;&lt;object type=&quot;3&quot; unique_id=&quot;10158&quot;&gt;&lt;property id=&quot;20148&quot; value=&quot;5&quot;/&gt;&lt;property id=&quot;20300&quot; value=&quot;Slide 4 - &amp;quot;Sustainability conditions include:-&amp;quot;&quot;/&gt;&lt;property id=&quot;20307&quot; value=&quot;267&quot;/&gt;&lt;/object&gt;&lt;object type=&quot;3&quot; unique_id=&quot;10159&quot;&gt;&lt;property id=&quot;20148&quot; value=&quot;5&quot;/&gt;&lt;property id=&quot;20300&quot; value=&quot;Slide 5 - &amp;quot;Sustainability conditions include:-&amp;quot;&quot;/&gt;&lt;property id=&quot;20307&quot; value=&quot;268&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77</TotalTime>
  <Words>841</Words>
  <Application>Microsoft Office PowerPoint</Application>
  <PresentationFormat>On-screen Show (4:3)</PresentationFormat>
  <Paragraphs>71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Integrated Sustainability</vt:lpstr>
      <vt:lpstr>Thin Client for School</vt:lpstr>
      <vt:lpstr>Sustainability conditions include:- </vt:lpstr>
      <vt:lpstr>Sustainability conditions include:-</vt:lpstr>
      <vt:lpstr>Sustainability conditions include:-</vt:lpstr>
      <vt:lpstr>PowerPoint Presentation</vt:lpstr>
      <vt:lpstr>PowerPoint Presentation</vt:lpstr>
      <vt:lpstr>PowerPoint Presentation</vt:lpstr>
      <vt:lpstr>Power consumption</vt:lpstr>
      <vt:lpstr>Printing</vt:lpstr>
      <vt:lpstr>Recommendation for HP Printers</vt:lpstr>
      <vt:lpstr>Printing</vt:lpstr>
      <vt:lpstr>Power saving</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Integrated Sustainability</dc:title>
  <dc:creator>Mark Dawson</dc:creator>
  <cp:lastModifiedBy>Vankayalapati, Dilipkumar</cp:lastModifiedBy>
  <cp:revision>16</cp:revision>
  <dcterms:created xsi:type="dcterms:W3CDTF">2012-11-06T00:39:48Z</dcterms:created>
  <dcterms:modified xsi:type="dcterms:W3CDTF">2012-11-06T05:59:18Z</dcterms:modified>
</cp:coreProperties>
</file>